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5"/>
  </p:notesMasterIdLst>
  <p:handoutMasterIdLst>
    <p:handoutMasterId r:id="rId16"/>
  </p:handoutMasterIdLst>
  <p:sldIdLst>
    <p:sldId id="330" r:id="rId6"/>
    <p:sldId id="339" r:id="rId7"/>
    <p:sldId id="340" r:id="rId8"/>
    <p:sldId id="346" r:id="rId9"/>
    <p:sldId id="351" r:id="rId10"/>
    <p:sldId id="352" r:id="rId11"/>
    <p:sldId id="353" r:id="rId12"/>
    <p:sldId id="355" r:id="rId13"/>
    <p:sldId id="354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4E4F"/>
    <a:srgbClr val="FFCC00"/>
    <a:srgbClr val="00CCFF"/>
    <a:srgbClr val="FF9900"/>
    <a:srgbClr val="FDE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82416" autoAdjust="0"/>
  </p:normalViewPr>
  <p:slideViewPr>
    <p:cSldViewPr snapToObjects="1">
      <p:cViewPr varScale="1">
        <p:scale>
          <a:sx n="65" d="100"/>
          <a:sy n="65" d="100"/>
        </p:scale>
        <p:origin x="-1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2A209C-97C2-47D6-95CA-E930C9B66461}" type="datetimeFigureOut">
              <a:rPr lang="en-US" smtClean="0"/>
              <a:pPr/>
              <a:t>29-Jan-2014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66024-DB40-4487-AA9D-A40753247C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497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fld id="{9BFD9E85-4D36-4D43-8BB7-A3B0AB61DF36}" type="datetimeFigureOut">
              <a:rPr lang="en-US"/>
              <a:pPr>
                <a:defRPr/>
              </a:pPr>
              <a:t>29-Jan-2014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fld id="{89FDAF6E-EED6-4A77-BB70-8EB78F31BFE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90001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41219-73DA-4076-85E2-DE4CF1C4C1A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FDAF6E-EED6-4A77-BB70-8EB78F31BFE5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0851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FDAF6E-EED6-4A77-BB70-8EB78F31BFE5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115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FDAF6E-EED6-4A77-BB70-8EB78F31BFE5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215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FDAF6E-EED6-4A77-BB70-8EB78F31BFE5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5370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FDAF6E-EED6-4A77-BB70-8EB78F31BFE5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7668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FDAF6E-EED6-4A77-BB70-8EB78F31BFE5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4120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FDAF6E-EED6-4A77-BB70-8EB78F31BFE5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46217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FDAF6E-EED6-4A77-BB70-8EB78F31BFE5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61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772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908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fld id="{E306CF26-F279-4331-9779-043DF878DCDE}" type="datetime1">
              <a:rPr lang="en-US"/>
              <a:pPr>
                <a:defRPr/>
              </a:pPr>
              <a:t>29-Jan-2014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fld id="{980BF980-6993-4C6A-A356-BDD2745212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fld id="{7D2BB312-7038-4418-ABA8-B072F7123FC0}" type="datetime1">
              <a:rPr lang="en-US"/>
              <a:pPr>
                <a:defRPr/>
              </a:pPr>
              <a:t>29-Jan-2014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fld id="{AA2D1145-1C65-403B-BF78-BEFB31AE1F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buSzPct val="90000"/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fld id="{FA8C85BF-9B8A-4BEA-8D0D-1555D5C9F061}" type="datetime1">
              <a:rPr lang="en-US"/>
              <a:pPr>
                <a:defRPr/>
              </a:pPr>
              <a:t>29-Jan-2014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fld id="{63DE982F-0EB8-4E52-96F9-FF724AAB92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fld id="{8E2F42A8-E036-4D99-80F1-861B91623EAA}" type="datetime1">
              <a:rPr lang="en-US"/>
              <a:pPr>
                <a:defRPr/>
              </a:pPr>
              <a:t>29-Jan-2014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fld id="{068331A5-C97E-4EE6-8D38-026421C780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fld id="{ADD174E1-ECA9-4B34-A20E-3E87678B8C73}" type="datetime1">
              <a:rPr lang="en-US"/>
              <a:pPr>
                <a:defRPr/>
              </a:pPr>
              <a:t>29-Jan-2014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fld id="{E32515B4-76FD-403E-8A21-15EB4885F4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fld id="{9DE91FC9-DD0D-4B74-8EE9-F49A194FA509}" type="datetime1">
              <a:rPr lang="en-US"/>
              <a:pPr>
                <a:defRPr/>
              </a:pPr>
              <a:t>29-Jan-2014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fld id="{E506E88A-5666-4DBE-A341-E1539B5F62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fld id="{F29FD8BE-7655-4D62-B69F-A6CC7309A114}" type="datetime1">
              <a:rPr lang="en-US"/>
              <a:pPr>
                <a:defRPr/>
              </a:pPr>
              <a:t>29-Jan-2014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fld id="{4A4E0D5D-4260-4488-BCE8-B30DA438F0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fld id="{33FC38E7-61D6-44D6-8ACB-799DE3FC75D8}" type="datetime1">
              <a:rPr lang="en-US"/>
              <a:pPr>
                <a:defRPr/>
              </a:pPr>
              <a:t>29-Jan-2014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fld id="{C4531F29-5576-4B66-8CEB-FE506FD360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pic>
        <p:nvPicPr>
          <p:cNvPr id="5" name="Picture 8" descr="banner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6092825"/>
            <a:ext cx="9144000" cy="78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 userDrawn="1"/>
        </p:nvSpPr>
        <p:spPr>
          <a:xfrm>
            <a:off x="0" y="5867400"/>
            <a:ext cx="9144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 descr="OECD_TEXT_20cm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212335" y="6172200"/>
            <a:ext cx="1774506" cy="54768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57" r:id="rId2"/>
    <p:sldLayoutId id="2147483760" r:id="rId3"/>
    <p:sldLayoutId id="2147483758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7F7F7F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9999FF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oecd.org/dac/HLM%20Communique%202012%20final%20ENGLISH.pdf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cd.org/dac/stats/31738575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dding new logoppt new ide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934200"/>
          </a:xfrm>
          <a:prstGeom prst="rect">
            <a:avLst/>
          </a:prstGeom>
        </p:spPr>
      </p:pic>
      <p:pic>
        <p:nvPicPr>
          <p:cNvPr id="5" name="Picture 4" descr="OECD_TEXT_20cm_w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2" y="5702632"/>
            <a:ext cx="2714170" cy="8505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1470025"/>
          </a:xfrm>
        </p:spPr>
        <p:txBody>
          <a:bodyPr/>
          <a:lstStyle/>
          <a:p>
            <a:pPr algn="ctr"/>
            <a:r>
              <a:rPr lang="en-US" sz="2400" dirty="0" smtClean="0"/>
              <a:t>A </a:t>
            </a:r>
            <a:r>
              <a:rPr lang="en-US" sz="2400" dirty="0"/>
              <a:t>clear, quantitative definition of </a:t>
            </a:r>
            <a:r>
              <a:rPr lang="en-US" sz="2400" dirty="0" smtClean="0"/>
              <a:t>‘concessional </a:t>
            </a:r>
            <a:r>
              <a:rPr lang="en-US" sz="2400" dirty="0"/>
              <a:t>in </a:t>
            </a:r>
            <a:r>
              <a:rPr lang="en-US" sz="2400" dirty="0" smtClean="0"/>
              <a:t>character</a:t>
            </a:r>
            <a:r>
              <a:rPr lang="en-US" sz="2000" dirty="0" smtClean="0"/>
              <a:t>’, </a:t>
            </a:r>
            <a:br>
              <a:rPr lang="en-US" sz="2000" dirty="0" smtClean="0"/>
            </a:br>
            <a:r>
              <a:rPr lang="en-US" sz="2000" i="1" dirty="0" smtClean="0"/>
              <a:t>in </a:t>
            </a:r>
            <a:r>
              <a:rPr lang="en-US" sz="2000" i="1" dirty="0"/>
              <a:t>line with prevailing financial </a:t>
            </a:r>
            <a:r>
              <a:rPr lang="en-US" sz="2000" i="1"/>
              <a:t>market </a:t>
            </a:r>
            <a:r>
              <a:rPr lang="en-US" sz="2000" i="1" smtClean="0"/>
              <a:t>conditions*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613024"/>
            <a:ext cx="8229600" cy="2263775"/>
          </a:xfrm>
        </p:spPr>
        <p:txBody>
          <a:bodyPr/>
          <a:lstStyle/>
          <a:p>
            <a:pPr algn="ctr"/>
            <a:endParaRPr lang="en-GB" sz="1400" dirty="0" smtClean="0"/>
          </a:p>
          <a:p>
            <a:pPr algn="ctr">
              <a:spcAft>
                <a:spcPts val="600"/>
              </a:spcAft>
            </a:pPr>
            <a:r>
              <a:rPr lang="en-GB" sz="1600" dirty="0" smtClean="0">
                <a:solidFill>
                  <a:schemeClr val="tx1"/>
                </a:solidFill>
              </a:rPr>
              <a:t>Introduction by Simon Scott, OECD-DCD-SDF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Expert Reference Group on External Financing for Development</a:t>
            </a:r>
          </a:p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23-24 </a:t>
            </a:r>
            <a:r>
              <a:rPr lang="en-GB" sz="1600" smtClean="0">
                <a:solidFill>
                  <a:schemeClr val="tx1"/>
                </a:solidFill>
              </a:rPr>
              <a:t>January </a:t>
            </a:r>
            <a:r>
              <a:rPr lang="en-GB" sz="1600" smtClean="0">
                <a:solidFill>
                  <a:schemeClr val="tx1"/>
                </a:solidFill>
              </a:rPr>
              <a:t>2014</a:t>
            </a:r>
          </a:p>
          <a:p>
            <a:pPr algn="ctr"/>
            <a:endParaRPr lang="en-GB" sz="1400"/>
          </a:p>
          <a:p>
            <a:pPr algn="ctr"/>
            <a:endParaRPr lang="en-GB" sz="1400" smtClean="0"/>
          </a:p>
          <a:p>
            <a:r>
              <a:rPr lang="en-GB" sz="1400" smtClean="0"/>
              <a:t>* This is an exact  quote from the </a:t>
            </a:r>
            <a:r>
              <a:rPr lang="en-GB" sz="1400" smtClean="0">
                <a:hlinkClick r:id="rId5"/>
              </a:rPr>
              <a:t>Communique of the  2012 DAC High Level Meeting</a:t>
            </a:r>
            <a:r>
              <a:rPr lang="en-GB" sz="1400" smtClean="0"/>
              <a:t>.  The meeting agreed to establish such a definition “as soon as possible, and at the latest by 2015”.</a:t>
            </a:r>
            <a:endParaRPr lang="en-GB" sz="1400" dirty="0"/>
          </a:p>
          <a:p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915400" cy="1066800"/>
          </a:xfrm>
        </p:spPr>
        <p:txBody>
          <a:bodyPr/>
          <a:lstStyle/>
          <a:p>
            <a:r>
              <a:rPr lang="en-GB" dirty="0" smtClean="0"/>
              <a:t>How is loan concessionality expressed?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8229600" cy="4038600"/>
          </a:xfrm>
        </p:spPr>
        <p:txBody>
          <a:bodyPr/>
          <a:lstStyle/>
          <a:p>
            <a:r>
              <a:rPr lang="en-GB" sz="2800" b="1" dirty="0" smtClean="0">
                <a:latin typeface="+mj-lt"/>
              </a:rPr>
              <a:t>Long maturity (=grace period+repayment period)</a:t>
            </a:r>
            <a:endParaRPr lang="en-GB" sz="2800" dirty="0">
              <a:latin typeface="+mj-lt"/>
            </a:endParaRPr>
          </a:p>
          <a:p>
            <a:r>
              <a:rPr lang="en-GB" sz="2800" b="1" dirty="0" smtClean="0">
                <a:latin typeface="+mj-lt"/>
              </a:rPr>
              <a:t>Presence of grace period (extended interval to first repayment of principal)</a:t>
            </a:r>
          </a:p>
          <a:p>
            <a:r>
              <a:rPr lang="en-GB" sz="2800" b="1" dirty="0" smtClean="0">
                <a:latin typeface="+mj-lt"/>
              </a:rPr>
              <a:t>Low interest rate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0561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is concessionality measured?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114800"/>
          </a:xfrm>
        </p:spPr>
        <p:txBody>
          <a:bodyPr/>
          <a:lstStyle/>
          <a:p>
            <a:r>
              <a:rPr lang="fr-CA" sz="2400" dirty="0" smtClean="0"/>
              <a:t>A </a:t>
            </a:r>
            <a:r>
              <a:rPr lang="en-US" sz="2400" dirty="0" smtClean="0">
                <a:hlinkClick r:id="rId3"/>
              </a:rPr>
              <a:t>“</a:t>
            </a:r>
            <a:r>
              <a:rPr lang="fr-CA" sz="2400" dirty="0" smtClean="0">
                <a:hlinkClick r:id="rId3"/>
              </a:rPr>
              <a:t>grant element</a:t>
            </a:r>
            <a:r>
              <a:rPr lang="en-GB" sz="2400" dirty="0" smtClean="0">
                <a:hlinkClick r:id="rId3"/>
              </a:rPr>
              <a:t>” calculation </a:t>
            </a:r>
            <a:r>
              <a:rPr lang="en-GB" sz="2400" dirty="0" smtClean="0"/>
              <a:t>measures concessionality, taking account of maturity, grace period, and interest rate</a:t>
            </a:r>
            <a:endParaRPr lang="en-GB" sz="2400" dirty="0"/>
          </a:p>
          <a:p>
            <a:r>
              <a:rPr lang="en-US" sz="2400" dirty="0" smtClean="0"/>
              <a:t>Such calculations need a reference interest rate as a benchmark</a:t>
            </a:r>
          </a:p>
          <a:p>
            <a:r>
              <a:rPr lang="fr-CA" sz="2400" dirty="0" smtClean="0"/>
              <a:t>The choice of discount rate is crucial to the </a:t>
            </a:r>
            <a:r>
              <a:rPr lang="en-GB" sz="2400" dirty="0" smtClean="0"/>
              <a:t>result</a:t>
            </a:r>
            <a:r>
              <a:rPr lang="fr-CA" sz="2400" dirty="0" smtClean="0"/>
              <a:t> of a grant </a:t>
            </a:r>
            <a:r>
              <a:rPr lang="fr-CA" sz="2400" dirty="0" err="1" smtClean="0"/>
              <a:t>element</a:t>
            </a:r>
            <a:r>
              <a:rPr lang="fr-CA" sz="2400" dirty="0" smtClean="0"/>
              <a:t> </a:t>
            </a:r>
            <a:r>
              <a:rPr lang="fr-CA" sz="2400" dirty="0" err="1" smtClean="0"/>
              <a:t>calculation</a:t>
            </a:r>
            <a:r>
              <a:rPr lang="fr-CA" sz="2400" dirty="0"/>
              <a:t> </a:t>
            </a:r>
            <a:r>
              <a:rPr lang="fr-CA" sz="2400" dirty="0" smtClean="0"/>
              <a:t>– </a:t>
            </a:r>
            <a:r>
              <a:rPr lang="fr-CA" sz="2400" dirty="0" err="1" smtClean="0"/>
              <a:t>different</a:t>
            </a:r>
            <a:r>
              <a:rPr lang="fr-CA" sz="2400" dirty="0" smtClean="0"/>
              <a:t> rates </a:t>
            </a:r>
            <a:r>
              <a:rPr lang="fr-CA" sz="2400" dirty="0" err="1" smtClean="0"/>
              <a:t>gives</a:t>
            </a:r>
            <a:r>
              <a:rPr lang="fr-CA" sz="2400" dirty="0" smtClean="0"/>
              <a:t> </a:t>
            </a:r>
            <a:r>
              <a:rPr lang="fr-CA" sz="2400" dirty="0" err="1" smtClean="0"/>
              <a:t>different</a:t>
            </a:r>
            <a:r>
              <a:rPr lang="fr-CA" sz="2400" dirty="0" smtClean="0"/>
              <a:t> </a:t>
            </a:r>
            <a:r>
              <a:rPr lang="fr-CA" sz="2400" dirty="0" err="1" smtClean="0"/>
              <a:t>answers</a:t>
            </a:r>
            <a:r>
              <a:rPr lang="fr-CA" sz="2400" dirty="0" smtClean="0"/>
              <a:t> to: </a:t>
            </a:r>
          </a:p>
          <a:p>
            <a:pPr lvl="1"/>
            <a:r>
              <a:rPr lang="fr-CA" sz="2000" dirty="0" err="1" smtClean="0"/>
              <a:t>whether</a:t>
            </a:r>
            <a:r>
              <a:rPr lang="fr-CA" sz="2000" dirty="0" smtClean="0"/>
              <a:t> a </a:t>
            </a:r>
            <a:r>
              <a:rPr lang="fr-CA" sz="2000" dirty="0" err="1" smtClean="0"/>
              <a:t>loan</a:t>
            </a:r>
            <a:r>
              <a:rPr lang="fr-CA" sz="2000" dirty="0" smtClean="0"/>
              <a:t> </a:t>
            </a:r>
            <a:r>
              <a:rPr lang="fr-CA" sz="2000" dirty="0" err="1" smtClean="0"/>
              <a:t>is</a:t>
            </a:r>
            <a:r>
              <a:rPr lang="fr-CA" sz="2000" dirty="0" smtClean="0"/>
              <a:t> </a:t>
            </a:r>
            <a:r>
              <a:rPr lang="fr-CA" sz="2000" dirty="0" err="1" smtClean="0"/>
              <a:t>concessional</a:t>
            </a:r>
            <a:endParaRPr lang="fr-CA" sz="2000" dirty="0" smtClean="0"/>
          </a:p>
          <a:p>
            <a:pPr lvl="1"/>
            <a:r>
              <a:rPr lang="fr-CA" sz="2000" dirty="0" smtClean="0"/>
              <a:t>how </a:t>
            </a:r>
            <a:r>
              <a:rPr lang="fr-CA" sz="2000" dirty="0" err="1" smtClean="0"/>
              <a:t>concessional</a:t>
            </a:r>
            <a:r>
              <a:rPr lang="fr-CA" sz="2000" dirty="0" smtClean="0"/>
              <a:t> </a:t>
            </a:r>
            <a:r>
              <a:rPr lang="fr-CA" sz="2000" dirty="0" err="1" smtClean="0"/>
              <a:t>it</a:t>
            </a:r>
            <a:r>
              <a:rPr lang="fr-CA" sz="2000" dirty="0" smtClean="0"/>
              <a:t> </a:t>
            </a:r>
            <a:r>
              <a:rPr lang="fr-CA" sz="2000" dirty="0" err="1" smtClean="0"/>
              <a:t>is</a:t>
            </a:r>
            <a:r>
              <a:rPr lang="fr-CA" sz="2000" dirty="0" smtClean="0"/>
              <a:t>, and </a:t>
            </a:r>
          </a:p>
          <a:p>
            <a:pPr lvl="1"/>
            <a:r>
              <a:rPr lang="fr-CA" sz="2000" dirty="0" err="1" smtClean="0"/>
              <a:t>whether</a:t>
            </a:r>
            <a:r>
              <a:rPr lang="fr-CA" sz="2000" dirty="0" smtClean="0"/>
              <a:t> </a:t>
            </a:r>
            <a:r>
              <a:rPr lang="fr-CA" sz="2000" dirty="0" err="1" smtClean="0"/>
              <a:t>it</a:t>
            </a:r>
            <a:r>
              <a:rPr lang="fr-CA" sz="2000" dirty="0" smtClean="0"/>
              <a:t> </a:t>
            </a:r>
            <a:r>
              <a:rPr lang="fr-CA" sz="2000" dirty="0" err="1" smtClean="0"/>
              <a:t>is</a:t>
            </a:r>
            <a:r>
              <a:rPr lang="fr-CA" sz="2000" dirty="0" smtClean="0"/>
              <a:t> more </a:t>
            </a:r>
            <a:r>
              <a:rPr lang="fr-CA" sz="2000" dirty="0" err="1" smtClean="0"/>
              <a:t>concessional</a:t>
            </a:r>
            <a:r>
              <a:rPr lang="fr-CA" sz="2000" dirty="0" smtClean="0"/>
              <a:t> </a:t>
            </a:r>
            <a:r>
              <a:rPr lang="fr-CA" sz="2000" dirty="0" err="1" smtClean="0"/>
              <a:t>than</a:t>
            </a:r>
            <a:r>
              <a:rPr lang="fr-CA" sz="2000" dirty="0" smtClean="0"/>
              <a:t> </a:t>
            </a:r>
            <a:r>
              <a:rPr lang="fr-CA" sz="2000" dirty="0" err="1" smtClean="0"/>
              <a:t>another</a:t>
            </a:r>
            <a:r>
              <a:rPr lang="fr-CA" sz="2000" dirty="0" smtClean="0"/>
              <a:t> </a:t>
            </a:r>
            <a:r>
              <a:rPr lang="fr-CA" sz="2000" dirty="0" err="1" smtClean="0"/>
              <a:t>loan</a:t>
            </a:r>
            <a:endParaRPr lang="fr-CA" sz="2400" dirty="0"/>
          </a:p>
          <a:p>
            <a:endParaRPr lang="fr-CA" sz="2800" dirty="0" smtClean="0"/>
          </a:p>
          <a:p>
            <a:pPr marL="0" indent="0">
              <a:buNone/>
            </a:pPr>
            <a:endParaRPr lang="fr-CA" sz="2800" dirty="0" smtClean="0"/>
          </a:p>
        </p:txBody>
      </p:sp>
    </p:spTree>
    <p:extLst>
      <p:ext uri="{BB962C8B-B14F-4D97-AF65-F5344CB8AC3E}">
        <p14:creationId xmlns:p14="http://schemas.microsoft.com/office/powerpoint/2010/main" val="367930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990600"/>
          </a:xfrm>
        </p:spPr>
        <p:txBody>
          <a:bodyPr/>
          <a:lstStyle/>
          <a:p>
            <a:r>
              <a:rPr lang="fr-FR"/>
              <a:t>Dimensions of choice for discount </a:t>
            </a:r>
            <a:r>
              <a:rPr lang="fr-FR" smtClean="0"/>
              <a:t>rate and grant element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657600"/>
          </a:xfrm>
        </p:spPr>
        <p:txBody>
          <a:bodyPr/>
          <a:lstStyle/>
          <a:p>
            <a:r>
              <a:rPr lang="fr-FR" sz="2800" smtClean="0"/>
              <a:t>Fixed, or differentiated?</a:t>
            </a:r>
          </a:p>
          <a:p>
            <a:r>
              <a:rPr lang="fr-FR" sz="2800" smtClean="0"/>
              <a:t>Risk-free, or risk adjusted?</a:t>
            </a:r>
          </a:p>
          <a:p>
            <a:r>
              <a:rPr lang="fr-FR" sz="2800" smtClean="0"/>
              <a:t>Applied as a cut-off (ruling some loans in and some loans out), or as a continuum (counting </a:t>
            </a:r>
            <a:r>
              <a:rPr lang="en-GB" sz="2800" smtClean="0"/>
              <a:t>“concessional elements” of all loans)?</a:t>
            </a:r>
            <a:endParaRPr lang="fr-FR" sz="2800" dirty="0" smtClean="0"/>
          </a:p>
          <a:p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318643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>
                <a:solidFill>
                  <a:srgbClr val="0070C0"/>
                </a:solidFill>
              </a:rPr>
              <a:t>Fixed vs. differentiated discount rates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200" smtClean="0"/>
              <a:t>Advantages of fixed rate</a:t>
            </a:r>
            <a:endParaRPr lang="en-GB" sz="220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mtClean="0"/>
              <a:t>Loans at the same terms always have the same grant element, regardless of donor, recipient, currency and year</a:t>
            </a:r>
          </a:p>
          <a:p>
            <a:r>
              <a:rPr lang="en-GB" smtClean="0"/>
              <a:t>Consistent with current system (10% fixed rate) and recent IMF decision (5%)</a:t>
            </a:r>
          </a:p>
          <a:p>
            <a:endParaRPr lang="en-GB" smtClean="0"/>
          </a:p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sz="2200" smtClean="0"/>
              <a:t>Advantages of differentiated rate</a:t>
            </a:r>
            <a:endParaRPr lang="en-GB" sz="220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smtClean="0"/>
              <a:t>Can reflect cost of borrowing and risk of lending</a:t>
            </a:r>
          </a:p>
          <a:p>
            <a:r>
              <a:rPr lang="en-GB" smtClean="0"/>
              <a:t>Consistent with system used for export credits and tied aid (OECD Differentiated Discount Rates) and with previous IMF system (based on CIRRs)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700" smtClean="0">
                <a:solidFill>
                  <a:srgbClr val="0070C0"/>
                </a:solidFill>
              </a:rPr>
              <a:t>Risk-free vs. risk-adjusted discount rates</a:t>
            </a:r>
            <a:br>
              <a:rPr lang="en-GB" sz="3700" smtClean="0">
                <a:solidFill>
                  <a:srgbClr val="0070C0"/>
                </a:solidFill>
              </a:rPr>
            </a:br>
            <a:r>
              <a:rPr lang="en-GB" sz="2400" smtClean="0">
                <a:solidFill>
                  <a:srgbClr val="0070C0"/>
                </a:solidFill>
              </a:rPr>
              <a:t>(both assume differentiated rates)</a:t>
            </a:r>
            <a:endParaRPr lang="en-GB" sz="2400">
              <a:solidFill>
                <a:srgbClr val="0070C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Advantages of risk-free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mtClean="0"/>
              <a:t>Simple and well-known</a:t>
            </a:r>
          </a:p>
          <a:p>
            <a:r>
              <a:rPr lang="en-GB" smtClean="0"/>
              <a:t>Avoids controversy over creditworthiness of borrower</a:t>
            </a:r>
          </a:p>
          <a:p>
            <a:r>
              <a:rPr lang="en-GB" smtClean="0"/>
              <a:t>Avoids difficulties of accounting for effects of guarantees, insurance, seniority, political risks etc.</a:t>
            </a:r>
          </a:p>
          <a:p>
            <a:r>
              <a:rPr lang="en-GB" smtClean="0"/>
              <a:t>Allows reporting of debt relief if loan forgiven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smtClean="0"/>
              <a:t>Advantages of risk-adjusted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smtClean="0"/>
              <a:t>Draft methodology already proposed by Canada, France, Germany and Spain</a:t>
            </a:r>
          </a:p>
          <a:p>
            <a:r>
              <a:rPr lang="en-GB" smtClean="0"/>
              <a:t>More accurately reflects likely final cost of loan</a:t>
            </a:r>
          </a:p>
          <a:p>
            <a:r>
              <a:rPr lang="en-GB" smtClean="0"/>
              <a:t>Avoids need for reporting on debt relief, since risk of this happening already included in valuation of grant element</a:t>
            </a:r>
          </a:p>
          <a:p>
            <a:endParaRPr lang="en-GB" smtClean="0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87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>
                <a:solidFill>
                  <a:srgbClr val="0070C0"/>
                </a:solidFill>
              </a:rPr>
              <a:t>Cut-off vs. continuum</a:t>
            </a:r>
            <a:endParaRPr lang="en-GB">
              <a:solidFill>
                <a:srgbClr val="0070C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Advantages of cut-off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mtClean="0"/>
              <a:t>Allows reporting of actual loan </a:t>
            </a:r>
            <a:r>
              <a:rPr lang="en-GB" u="sng" smtClean="0"/>
              <a:t>flows</a:t>
            </a:r>
            <a:r>
              <a:rPr lang="en-GB" smtClean="0"/>
              <a:t>, which is</a:t>
            </a:r>
          </a:p>
          <a:p>
            <a:pPr lvl="1"/>
            <a:r>
              <a:rPr lang="en-GB" smtClean="0"/>
              <a:t>The current system</a:t>
            </a:r>
          </a:p>
          <a:p>
            <a:pPr lvl="1"/>
            <a:r>
              <a:rPr lang="en-GB" smtClean="0"/>
              <a:t>What the recipient actually receives and pays in cash</a:t>
            </a:r>
          </a:p>
          <a:p>
            <a:pPr lvl="1"/>
            <a:r>
              <a:rPr lang="en-GB" smtClean="0"/>
              <a:t>The same basis as used for other financing, thus allowing summation of all official and private flows</a:t>
            </a:r>
          </a:p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smtClean="0"/>
              <a:t>Advantages of continuum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smtClean="0"/>
              <a:t>Allows reporting of all concessional elements in loans, which</a:t>
            </a:r>
          </a:p>
          <a:p>
            <a:pPr lvl="1"/>
            <a:r>
              <a:rPr lang="en-GB" smtClean="0"/>
              <a:t>More accurately valorises effort</a:t>
            </a:r>
          </a:p>
          <a:p>
            <a:pPr lvl="1"/>
            <a:r>
              <a:rPr lang="en-GB" smtClean="0"/>
              <a:t>Avoids “sudden death” exclusion of loans just below the threshold</a:t>
            </a:r>
          </a:p>
          <a:p>
            <a:pPr lvl="1"/>
            <a:r>
              <a:rPr lang="en-GB" smtClean="0"/>
              <a:t>Encourages optimal use of interest rate subsidies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72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Trends in thinking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7637"/>
            <a:ext cx="8458200" cy="4525963"/>
          </a:xfrm>
        </p:spPr>
        <p:txBody>
          <a:bodyPr/>
          <a:lstStyle/>
          <a:p>
            <a:r>
              <a:rPr lang="en-GB" sz="2800"/>
              <a:t>10% is seen as </a:t>
            </a:r>
            <a:r>
              <a:rPr lang="en-GB" sz="2800" u="sng"/>
              <a:t>not</a:t>
            </a:r>
            <a:r>
              <a:rPr lang="en-GB" sz="2800"/>
              <a:t> reflecting financial conditions</a:t>
            </a:r>
          </a:p>
          <a:p>
            <a:r>
              <a:rPr lang="en-GB" sz="2800" smtClean="0"/>
              <a:t>Movement towards </a:t>
            </a:r>
            <a:r>
              <a:rPr lang="en-GB" sz="2800" u="sng" smtClean="0"/>
              <a:t>differentiated</a:t>
            </a:r>
            <a:r>
              <a:rPr lang="en-GB" sz="2800" smtClean="0"/>
              <a:t>, </a:t>
            </a:r>
            <a:r>
              <a:rPr lang="en-GB" sz="2800" u="sng" smtClean="0"/>
              <a:t>risk- adjusted</a:t>
            </a:r>
            <a:r>
              <a:rPr lang="en-GB" sz="2800" smtClean="0"/>
              <a:t> rates and counting all </a:t>
            </a:r>
            <a:r>
              <a:rPr lang="en-GB" sz="2800" u="sng" smtClean="0"/>
              <a:t>grant equivalents</a:t>
            </a:r>
          </a:p>
          <a:p>
            <a:r>
              <a:rPr lang="en-GB" sz="2800" smtClean="0"/>
              <a:t>This is a fairer measure of effort and “burden-sharing”</a:t>
            </a:r>
          </a:p>
          <a:p>
            <a:r>
              <a:rPr lang="en-GB" sz="2800" smtClean="0"/>
              <a:t>Could dispose of objections to counting debt relief</a:t>
            </a:r>
          </a:p>
          <a:p>
            <a:r>
              <a:rPr lang="en-GB" sz="2800" smtClean="0"/>
              <a:t>But no longer a flow measurement, so can’t be added to other official and private flows</a:t>
            </a:r>
          </a:p>
          <a:p>
            <a:r>
              <a:rPr lang="en-GB" sz="2800" smtClean="0"/>
              <a:t>UN </a:t>
            </a:r>
            <a:r>
              <a:rPr lang="en-GB" sz="2800"/>
              <a:t>0.7% </a:t>
            </a:r>
            <a:r>
              <a:rPr lang="en-GB" sz="2800" smtClean="0"/>
              <a:t>resolution based on “actual disbursements”</a:t>
            </a:r>
          </a:p>
          <a:p>
            <a:endParaRPr lang="en-GB" sz="2800" smtClean="0"/>
          </a:p>
        </p:txBody>
      </p:sp>
    </p:spTree>
    <p:extLst>
      <p:ext uri="{BB962C8B-B14F-4D97-AF65-F5344CB8AC3E}">
        <p14:creationId xmlns:p14="http://schemas.microsoft.com/office/powerpoint/2010/main" val="174839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4800601"/>
          </a:xfrm>
        </p:spPr>
        <p:txBody>
          <a:bodyPr/>
          <a:lstStyle/>
          <a:p>
            <a:r>
              <a:rPr lang="en-GB" sz="2400" dirty="0" smtClean="0"/>
              <a:t>Quantifying concessionality requires a reference (discount) rate</a:t>
            </a:r>
          </a:p>
          <a:p>
            <a:r>
              <a:rPr lang="en-GB" sz="2400" dirty="0" smtClean="0"/>
              <a:t>A fixed rate provides more consistent results</a:t>
            </a:r>
          </a:p>
          <a:p>
            <a:r>
              <a:rPr lang="en-GB" sz="2400" dirty="0" smtClean="0"/>
              <a:t>But a differentiated rate better values effort</a:t>
            </a:r>
          </a:p>
          <a:p>
            <a:r>
              <a:rPr lang="en-GB" sz="2400" dirty="0" smtClean="0"/>
              <a:t>Measuring actual flows requires a cut-off; measuring concessional elements does not require a cut-off</a:t>
            </a:r>
          </a:p>
          <a:p>
            <a:r>
              <a:rPr lang="en-GB" sz="2400" dirty="0" smtClean="0"/>
              <a:t>If the discount rate values the risk of default, then actual default should not require a new entry</a:t>
            </a:r>
          </a:p>
          <a:p>
            <a:r>
              <a:rPr lang="en-GB" sz="2400" dirty="0" smtClean="0"/>
              <a:t>Most favour “effort measurement” of loans, which incentivises efficient use of concessional resources</a:t>
            </a:r>
          </a:p>
          <a:p>
            <a:r>
              <a:rPr lang="en-GB" sz="2400" dirty="0" smtClean="0"/>
              <a:t>This breaks with the flow basis of data, and may have implications for other instruments, e.g. equity and guarantees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30663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Author0 xmlns="8f7ceeb0-20d0-4283-bef0-3ecac2de31f3">Jon Lomoy</Author0>
    <Comments xmlns="8f7ceeb0-20d0-4283-bef0-3ecac2de31f3">to the DAC meeting of 9 July 2013</Comments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E9FE5EB5B3164DB3D8FDE7081DBAED" ma:contentTypeVersion="2" ma:contentTypeDescription="Create a new document." ma:contentTypeScope="" ma:versionID="d0431817f8e5bfc2949adee9ad9ef42d">
  <xsd:schema xmlns:xsd="http://www.w3.org/2001/XMLSchema" xmlns:p="http://schemas.microsoft.com/office/2006/metadata/properties" xmlns:ns2="8f7ceeb0-20d0-4283-bef0-3ecac2de31f3" targetNamespace="http://schemas.microsoft.com/office/2006/metadata/properties" ma:root="true" ma:fieldsID="5f402eb4e93abc9911598c7c6cf024c3" ns2:_="">
    <xsd:import namespace="8f7ceeb0-20d0-4283-bef0-3ecac2de31f3"/>
    <xsd:element name="properties">
      <xsd:complexType>
        <xsd:sequence>
          <xsd:element name="documentManagement">
            <xsd:complexType>
              <xsd:all>
                <xsd:element ref="ns2:Comments" minOccurs="0"/>
                <xsd:element ref="ns2:Author0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f7ceeb0-20d0-4283-bef0-3ecac2de31f3" elementFormDefault="qualified">
    <xsd:import namespace="http://schemas.microsoft.com/office/2006/documentManagement/types"/>
    <xsd:element name="Comments" ma:index="8" nillable="true" ma:displayName="Comments" ma:internalName="Comments">
      <xsd:simpleType>
        <xsd:restriction base="dms:Text">
          <xsd:maxLength value="255"/>
        </xsd:restriction>
      </xsd:simpleType>
    </xsd:element>
    <xsd:element name="Author0" ma:index="9" nillable="true" ma:displayName="Author" ma:internalName="Author0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1C257A8D-CC47-40BA-8BF6-4BA4EFB2BAAA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893F5391-386B-4ECD-94A8-CAE121A3BB7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581598-BCCD-4883-B70E-8C9EB3B59A5F}">
  <ds:schemaRefs>
    <ds:schemaRef ds:uri="http://purl.org/dc/terms/"/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8f7ceeb0-20d0-4283-bef0-3ecac2de31f3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6AA86E78-BAA0-443C-A333-2E6BB002B2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7ceeb0-20d0-4283-bef0-3ecac2de31f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6278</TotalTime>
  <Words>650</Words>
  <Application>Microsoft Office PowerPoint</Application>
  <PresentationFormat>On-screen Show (4:3)</PresentationFormat>
  <Paragraphs>75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 clear, quantitative definition of ‘concessional in character’,  in line with prevailing financial market conditions*</vt:lpstr>
      <vt:lpstr>How is loan concessionality expressed?</vt:lpstr>
      <vt:lpstr>How is concessionality measured? </vt:lpstr>
      <vt:lpstr>Dimensions of choice for discount rate and grant element</vt:lpstr>
      <vt:lpstr>Fixed vs. differentiated discount rates</vt:lpstr>
      <vt:lpstr>Risk-free vs. risk-adjusted discount rates (both assume differentiated rates)</vt:lpstr>
      <vt:lpstr>Cut-off vs. continuum</vt:lpstr>
      <vt:lpstr>Trends in thinking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Development Finance Work</dc:title>
  <dc:creator>Paul Bermingham</dc:creator>
  <cp:lastModifiedBy>SCOTT Simon</cp:lastModifiedBy>
  <cp:revision>304</cp:revision>
  <dcterms:created xsi:type="dcterms:W3CDTF">2008-09-16T14:48:58Z</dcterms:created>
  <dcterms:modified xsi:type="dcterms:W3CDTF">2014-01-29T17:08:40Z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0x010100EBE9FE5EB5B3164DB3D8FDE7081DBAED</vt:lpwstr>
  </property>
</Properties>
</file>